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5" r:id="rId3"/>
    <p:sldId id="257" r:id="rId4"/>
    <p:sldId id="266" r:id="rId5"/>
    <p:sldId id="267" r:id="rId6"/>
    <p:sldId id="262" r:id="rId7"/>
    <p:sldId id="268" r:id="rId8"/>
    <p:sldId id="269" r:id="rId9"/>
    <p:sldId id="270" r:id="rId10"/>
    <p:sldId id="263" r:id="rId11"/>
    <p:sldId id="271" r:id="rId12"/>
    <p:sldId id="264" r:id="rId13"/>
    <p:sldId id="272" r:id="rId14"/>
    <p:sldId id="284" r:id="rId15"/>
    <p:sldId id="273" r:id="rId16"/>
    <p:sldId id="261" r:id="rId17"/>
    <p:sldId id="274" r:id="rId18"/>
    <p:sldId id="285" r:id="rId19"/>
    <p:sldId id="275" r:id="rId20"/>
    <p:sldId id="258" r:id="rId21"/>
    <p:sldId id="276" r:id="rId22"/>
    <p:sldId id="286" r:id="rId23"/>
    <p:sldId id="278" r:id="rId24"/>
    <p:sldId id="259" r:id="rId25"/>
    <p:sldId id="279" r:id="rId26"/>
    <p:sldId id="287" r:id="rId27"/>
    <p:sldId id="277" r:id="rId28"/>
    <p:sldId id="288" r:id="rId29"/>
    <p:sldId id="280" r:id="rId30"/>
    <p:sldId id="260" r:id="rId31"/>
    <p:sldId id="281" r:id="rId32"/>
    <p:sldId id="283" r:id="rId33"/>
    <p:sldId id="282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05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43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20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16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77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89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29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7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0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3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1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8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10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7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94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5FEF56-E57B-45BF-9BB8-D8E073005D3E}" type="datetimeFigureOut">
              <a:rPr lang="es-ES" smtClean="0"/>
              <a:pPr/>
              <a:t>11/03/2024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2B31F5-3474-4E47-8CA6-89905FF0C1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0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icla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490" y="0"/>
            <a:ext cx="62110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37522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E60E10-FE58-F8BD-784D-2DB324704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784976" cy="6120680"/>
          </a:xfrm>
        </p:spPr>
        <p:txBody>
          <a:bodyPr>
            <a:normAutofit/>
          </a:bodyPr>
          <a:lstStyle/>
          <a:p>
            <a:endParaRPr lang="es-ES" sz="2000" b="1" dirty="0"/>
          </a:p>
          <a:p>
            <a:r>
              <a:rPr lang="es-ES" sz="2000" b="1" dirty="0"/>
              <a:t>Documentos deben conservarse como registros de los resultados del SGC</a:t>
            </a:r>
          </a:p>
          <a:p>
            <a:r>
              <a:rPr lang="es-ES" sz="2000" b="1" dirty="0"/>
              <a:t> Beneficios del sistema de gestión de la calidad</a:t>
            </a:r>
          </a:p>
          <a:p>
            <a:endParaRPr lang="es-E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/>
              <a:t>Las empresas con un SGC tienen el objetivo de maximizar la eficiencia y la calidad de sus procesos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/>
              <a:t>Estimula la moral de los empleados. Se busca que los empleados estén motivados y satisfechos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/>
              <a:t>Ofrece reconocimiento internacional. ISO 9001, a nivel internacional, la acreditación ISO contribuirá a establecer la credibilidad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/>
              <a:t>Mejora la gestión de procesos. Los directivos pueden aprender qué mejoras son necesarias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/>
              <a:t>Ofrece niveles más altos de satisfacción del cliente. ISO 9001 se basa en el principio de mejora continua.</a:t>
            </a:r>
          </a:p>
        </p:txBody>
      </p:sp>
    </p:spTree>
    <p:extLst>
      <p:ext uri="{BB962C8B-B14F-4D97-AF65-F5344CB8AC3E}">
        <p14:creationId xmlns:p14="http://schemas.microsoft.com/office/powerpoint/2010/main" val="302528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medio ambi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0A5DE8D-2B96-37B7-B5D2-9DD8549D0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24936" cy="511256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Los sistemas de gestión medioambiental (SGMA)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1800" b="1" dirty="0"/>
              <a:t>es un proceso cíclico e integrado de planificación, implantación, revisión y mejora de los procedimientos y acciones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/>
                </a:solidFill>
              </a:rPr>
              <a:t>Los sistemas integrados de gestión (SIG)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1800" b="1" dirty="0"/>
              <a:t>Los SIG suelen integrar la gestión de la Calidad, del Medio Ambiente y de la Salud Ocupacional</a:t>
            </a:r>
            <a:r>
              <a:rPr lang="es-ES" sz="2000" b="1" dirty="0"/>
              <a:t>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1800" b="1" dirty="0"/>
              <a:t>Los SIG pertenecen a las normas de la serie ISO 9001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ES" sz="1800" b="1" dirty="0"/>
              <a:t>Una gestión eficaz de la calidad permite conseguir unos clientes fidelizados</a:t>
            </a:r>
          </a:p>
          <a:p>
            <a:pPr algn="l"/>
            <a:endParaRPr lang="es-E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337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037BD2-CEEF-6865-9687-C303C03B9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2"/>
            <a:ext cx="9126202" cy="5938115"/>
          </a:xfrm>
        </p:spPr>
      </p:pic>
    </p:spTree>
    <p:extLst>
      <p:ext uri="{BB962C8B-B14F-4D97-AF65-F5344CB8AC3E}">
        <p14:creationId xmlns:p14="http://schemas.microsoft.com/office/powerpoint/2010/main" val="334896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04F45-C9DA-8821-E48E-F47144123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76672"/>
            <a:ext cx="835292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1" dirty="0"/>
              <a:t>CARACTERIZACIÓN Y GESTIÓN DE RCD</a:t>
            </a:r>
          </a:p>
          <a:p>
            <a:pPr marL="0" indent="0" algn="ctr">
              <a:buNone/>
            </a:pPr>
            <a:r>
              <a:rPr lang="es-ES" sz="2000" b="1" dirty="0"/>
              <a:t>Residuos peligrosos</a:t>
            </a:r>
          </a:p>
          <a:p>
            <a:r>
              <a:rPr lang="es-ES" b="1" dirty="0"/>
              <a:t>Es aquel cuyas características suponen un peligro para el medio ambiente o los seres vivos.</a:t>
            </a:r>
          </a:p>
          <a:p>
            <a:pPr marL="0" indent="0" algn="ctr">
              <a:buNone/>
            </a:pPr>
            <a:r>
              <a:rPr lang="es-ES" sz="2000" b="1" dirty="0"/>
              <a:t>Residuos no peligrosos</a:t>
            </a:r>
          </a:p>
          <a:p>
            <a:pPr marL="0" indent="0" algn="ctr">
              <a:buNone/>
            </a:pPr>
            <a:r>
              <a:rPr lang="es-ES" sz="2000" b="1" dirty="0"/>
              <a:t>Estos residuos son los que no presentan ningún tipo de peligrosidad </a:t>
            </a:r>
          </a:p>
          <a:p>
            <a:r>
              <a:rPr lang="es-ES" b="1" dirty="0"/>
              <a:t>Residuos inertes. La mayoría de los </a:t>
            </a:r>
            <a:r>
              <a:rPr lang="es-ES" b="1" dirty="0" err="1"/>
              <a:t>RCD’s</a:t>
            </a:r>
            <a:r>
              <a:rPr lang="es-ES" b="1" dirty="0"/>
              <a:t> son residuos inertes o asimilables</a:t>
            </a:r>
          </a:p>
          <a:p>
            <a:r>
              <a:rPr lang="es-ES" b="1" dirty="0"/>
              <a:t>Residuos no inertes: Son residuos no peligrosos pero que a diferencia de los inertes experimentan algún tipo de transformación por ser solubles, combustibles, biodegradables, etc.</a:t>
            </a:r>
          </a:p>
          <a:p>
            <a:pPr marL="0" indent="0" algn="ctr">
              <a:buNone/>
            </a:pPr>
            <a:r>
              <a:rPr lang="es-ES" sz="2000" b="1" dirty="0"/>
              <a:t>Residuo urbano </a:t>
            </a:r>
          </a:p>
          <a:p>
            <a:r>
              <a:rPr lang="es-ES" b="1" dirty="0"/>
              <a:t>Son residuos que se generan en una obra, que corresponden con restos de comidas y bebidas generados por los operarios, así como los residuos generados en las oficinas ubicadas a pie de obra. Este tipo de residuo se gestiona a través de los servicios municipales de recogida</a:t>
            </a:r>
          </a:p>
        </p:txBody>
      </p:sp>
    </p:spTree>
    <p:extLst>
      <p:ext uri="{BB962C8B-B14F-4D97-AF65-F5344CB8AC3E}">
        <p14:creationId xmlns:p14="http://schemas.microsoft.com/office/powerpoint/2010/main" val="236330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544" y="-33101"/>
            <a:ext cx="9178543" cy="68911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18D5B-D02D-9A44-425C-720F9C1F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Tierras y piedras </a:t>
            </a:r>
          </a:p>
          <a:p>
            <a:r>
              <a:rPr lang="es-ES" b="1" dirty="0"/>
              <a:t>Si no están contaminadas y se reutilizan, no  son consideradas residuos</a:t>
            </a:r>
          </a:p>
          <a:p>
            <a:pPr marL="0" indent="0" algn="ctr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sz="2400" b="1" dirty="0"/>
              <a:t>LER de la construcción y demolición </a:t>
            </a:r>
          </a:p>
          <a:p>
            <a:r>
              <a:rPr lang="es-ES" b="1" dirty="0"/>
              <a:t>Residuos generados por las actividades de construcción y demolición</a:t>
            </a:r>
          </a:p>
          <a:p>
            <a:pPr marL="0" indent="0" algn="ctr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sz="2400" b="1" dirty="0"/>
              <a:t>Gestión administrativa de los RCD</a:t>
            </a:r>
          </a:p>
          <a:p>
            <a:r>
              <a:rPr lang="es-ES" b="1" dirty="0"/>
              <a:t>Residuos generados por las actividades de construcción y demolición</a:t>
            </a:r>
          </a:p>
        </p:txBody>
      </p:sp>
    </p:spTree>
    <p:extLst>
      <p:ext uri="{BB962C8B-B14F-4D97-AF65-F5344CB8AC3E}">
        <p14:creationId xmlns:p14="http://schemas.microsoft.com/office/powerpoint/2010/main" val="931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FB3A87-9415-EF3B-B02C-64208A140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08"/>
            <a:ext cx="914400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7F4C1-26ED-B54F-F3E3-0DE024C9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MARCO LEGAL EN MATERIA DE RCD</a:t>
            </a:r>
          </a:p>
          <a:p>
            <a:pPr marL="0" indent="0" algn="ctr">
              <a:buNone/>
            </a:pPr>
            <a:r>
              <a:rPr lang="es-ES" sz="2000" b="1" dirty="0"/>
              <a:t>Normativa Comunitaria</a:t>
            </a:r>
          </a:p>
          <a:p>
            <a:pPr marL="0" indent="0" algn="ctr">
              <a:buNone/>
            </a:pPr>
            <a:endParaRPr lang="es-ES" sz="2000" b="1" dirty="0"/>
          </a:p>
          <a:p>
            <a:r>
              <a:rPr lang="es-ES" b="1" dirty="0"/>
              <a:t>Directiva sobre los residuos y por la que se derogan determinadas Directivas.</a:t>
            </a:r>
          </a:p>
          <a:p>
            <a:r>
              <a:rPr lang="es-ES" b="1" dirty="0"/>
              <a:t>Decisión por la cual se establecen los criterios y procedimientos de admisión de residuos en los depósitos controlados</a:t>
            </a:r>
          </a:p>
          <a:p>
            <a:r>
              <a:rPr lang="es-ES" b="1" dirty="0"/>
              <a:t>Decisión 2000/532/CE por el que se hace referencia a la lista de residuos </a:t>
            </a:r>
          </a:p>
          <a:p>
            <a:r>
              <a:rPr lang="es-ES" b="1" dirty="0"/>
              <a:t>Directiva relativa al vertido de residuos. </a:t>
            </a:r>
          </a:p>
          <a:p>
            <a:r>
              <a:rPr lang="es-ES" b="1" dirty="0"/>
              <a:t>Directiva relativa a la prevención y control integrado de la contaminación. </a:t>
            </a:r>
          </a:p>
          <a:p>
            <a:pPr marL="0" indent="0" algn="ctr">
              <a:buNone/>
            </a:pPr>
            <a:r>
              <a:rPr lang="es-ES" sz="2000" b="1" dirty="0"/>
              <a:t>Normativa estatal</a:t>
            </a:r>
          </a:p>
          <a:p>
            <a:r>
              <a:rPr lang="es-ES" b="1" dirty="0"/>
              <a:t>Ley de residuos y suelos contaminados. </a:t>
            </a:r>
          </a:p>
          <a:p>
            <a:r>
              <a:rPr lang="es-ES" b="1" dirty="0"/>
              <a:t>Real Decreto por el que se aprueba el Reglamento sobre clasificación,</a:t>
            </a:r>
          </a:p>
        </p:txBody>
      </p:sp>
    </p:spTree>
    <p:extLst>
      <p:ext uri="{BB962C8B-B14F-4D97-AF65-F5344CB8AC3E}">
        <p14:creationId xmlns:p14="http://schemas.microsoft.com/office/powerpoint/2010/main" val="10887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FE40BCA-413E-5944-764C-3A49F893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84976" cy="6264696"/>
          </a:xfrm>
        </p:spPr>
        <p:txBody>
          <a:bodyPr>
            <a:normAutofit/>
          </a:bodyPr>
          <a:lstStyle/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ASPECTOS RELACIONADOS CON EL RECICLAJE Y REUTILIZACIÓN DE MATERIALES EN OBRA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000" b="1" dirty="0"/>
              <a:t>SECTOR DE LA CONSTRUCCIÓN Y LA PROBLEMÁTICA DE SUS RESIDUOS</a:t>
            </a:r>
          </a:p>
          <a:p>
            <a:pPr algn="ctr"/>
            <a:endParaRPr lang="es-E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Problemática de los RCD en España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Los RCD se generan en actividades propias de construcción de obra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ES" b="1" dirty="0"/>
          </a:p>
          <a:p>
            <a:pPr algn="ctr"/>
            <a:r>
              <a:rPr lang="es-ES" sz="2400" b="1" dirty="0"/>
              <a:t>SISTEMAS DE GESTIÓN DE RCD </a:t>
            </a:r>
          </a:p>
          <a:p>
            <a:pPr algn="ctr"/>
            <a:r>
              <a:rPr lang="es-ES" sz="2000" b="1" dirty="0"/>
              <a:t>Introducción al concepto de calidad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La calidad aparece como principio de una empresa en el siglo XXI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En la mejora la norma ISO 9001 actúa como principio de la calidad.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E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64832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532" y="105239"/>
            <a:ext cx="8424935" cy="664752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8EE9E-AA5B-5A4C-66CD-E521922F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OBLIGACIONES DE LAS PARTES IMPLICADAS</a:t>
            </a:r>
          </a:p>
          <a:p>
            <a:pPr marL="0" indent="0" algn="ctr">
              <a:buNone/>
            </a:pPr>
            <a:r>
              <a:rPr lang="es-ES" sz="2000" b="1" dirty="0"/>
              <a:t>Obra mayor: productores, gestores, dirección facultativa, proyectistas, ayuntamientos </a:t>
            </a:r>
          </a:p>
          <a:p>
            <a:pPr marL="0" indent="0" algn="ctr">
              <a:buNone/>
            </a:pPr>
            <a:endParaRPr lang="es-ES" sz="2000" b="1" dirty="0"/>
          </a:p>
          <a:p>
            <a:pPr marL="0" indent="0" algn="ctr">
              <a:buNone/>
            </a:pPr>
            <a:r>
              <a:rPr lang="es-ES" sz="2000" b="1" dirty="0"/>
              <a:t>Se entiende por obra mayor toda actuación que implique:</a:t>
            </a:r>
          </a:p>
          <a:p>
            <a:r>
              <a:rPr lang="es-ES" b="1" dirty="0"/>
              <a:t>La rehabilitación integral de un inmueble. </a:t>
            </a:r>
          </a:p>
          <a:p>
            <a:r>
              <a:rPr lang="es-ES" b="1" dirty="0"/>
              <a:t>La modificación de su estructura. </a:t>
            </a:r>
          </a:p>
          <a:p>
            <a:r>
              <a:rPr lang="es-ES" b="1" dirty="0"/>
              <a:t>La ampliación de su altura o volumen. </a:t>
            </a:r>
          </a:p>
          <a:p>
            <a:r>
              <a:rPr lang="es-ES" b="1" dirty="0"/>
              <a:t>Actuaciones relativas a la protección contra incendios. </a:t>
            </a:r>
          </a:p>
          <a:p>
            <a:r>
              <a:rPr lang="es-ES" b="1" dirty="0"/>
              <a:t>Demoliciones o parcelaciones. </a:t>
            </a:r>
          </a:p>
          <a:p>
            <a:r>
              <a:rPr lang="es-ES" b="1" dirty="0"/>
              <a:t>Cambios de uso del inmueble. </a:t>
            </a:r>
          </a:p>
          <a:p>
            <a:r>
              <a:rPr lang="es-ES" b="1" dirty="0"/>
              <a:t>Acondicionamientos de locales. </a:t>
            </a:r>
          </a:p>
          <a:p>
            <a:r>
              <a:rPr lang="es-ES" b="1" dirty="0"/>
              <a:t>Obras de nueva planta. </a:t>
            </a:r>
          </a:p>
          <a:p>
            <a:r>
              <a:rPr lang="es-ES" b="1" dirty="0"/>
              <a:t>Obras que afectan a elementos comunes de un edificio. </a:t>
            </a:r>
          </a:p>
        </p:txBody>
      </p:sp>
    </p:spTree>
    <p:extLst>
      <p:ext uri="{BB962C8B-B14F-4D97-AF65-F5344CB8AC3E}">
        <p14:creationId xmlns:p14="http://schemas.microsoft.com/office/powerpoint/2010/main" val="34542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68DD35-3855-9C74-37C2-AF914F1B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5" y="0"/>
            <a:ext cx="857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696E30-64B1-A240-B25B-F282E790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b="1" dirty="0"/>
              <a:t>Por productor entendemos: </a:t>
            </a:r>
          </a:p>
          <a:p>
            <a:r>
              <a:rPr lang="es-ES" b="1" dirty="0"/>
              <a:t>El titular de la licencia urbanística en una obra de construcción o demolición</a:t>
            </a:r>
          </a:p>
          <a:p>
            <a:r>
              <a:rPr lang="es-ES" b="1" dirty="0"/>
              <a:t>En ausencia de la anterior, el titular del bien inmueble objeto de una obra de construcción o demolición. </a:t>
            </a:r>
          </a:p>
          <a:p>
            <a:r>
              <a:rPr lang="es-ES" b="1" dirty="0"/>
              <a:t>También se considera productor la persona física o jurídica que efectúe operaciones de tratamiento, de mezcla o de otro tipo, que ocasionen un cambio de naturaleza o de composición de los residuos. </a:t>
            </a:r>
          </a:p>
          <a:p>
            <a:r>
              <a:rPr lang="es-ES" b="1" dirty="0"/>
              <a:t>Asimismo, tendrá consideración de productor el importador o adquirente de RCD´s en cualquier Estado miembro de la Unión Europea.</a:t>
            </a:r>
          </a:p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sz="2000" b="1" dirty="0"/>
              <a:t>el productor de los RCD deberá cumplir con las siguientes obligaciones:</a:t>
            </a:r>
          </a:p>
          <a:p>
            <a:r>
              <a:rPr lang="es-ES" b="1" dirty="0"/>
              <a:t>Elaborar una memoria como anexo al proyecto sobre los residuos generados </a:t>
            </a:r>
          </a:p>
          <a:p>
            <a:r>
              <a:rPr lang="es-ES" b="1" dirty="0"/>
              <a:t>En obras demolición, rehabilitación, reparación o reforma, la retirada, la separación y entrega a gestor de los residuos peligrosos</a:t>
            </a:r>
          </a:p>
          <a:p>
            <a:r>
              <a:rPr lang="es-ES" b="1" dirty="0"/>
              <a:t>Obtener y guardar por 5 años las certificaciones emitidas por valorizadores o eliminadores autorizados de RCD´s de los residuos producidos en obra.</a:t>
            </a:r>
          </a:p>
          <a:p>
            <a:r>
              <a:rPr lang="es-ES" b="1" dirty="0"/>
              <a:t>Constituir la fianza o garantía financiera que imponga el ayuntamiento</a:t>
            </a:r>
          </a:p>
        </p:txBody>
      </p:sp>
    </p:spTree>
    <p:extLst>
      <p:ext uri="{BB962C8B-B14F-4D97-AF65-F5344CB8AC3E}">
        <p14:creationId xmlns:p14="http://schemas.microsoft.com/office/powerpoint/2010/main" val="21928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5342"/>
            <a:ext cx="9144000" cy="478715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F1045-E96C-197E-15B2-F3C14149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b="1" dirty="0"/>
              <a:t>El gestor de residuos de construcción y demolición cumplirá con las siguientes obligaciones:</a:t>
            </a:r>
          </a:p>
          <a:p>
            <a:pPr marL="0" indent="0" algn="ctr">
              <a:buNone/>
            </a:pPr>
            <a:endParaRPr lang="es-ES" sz="2000" b="1" dirty="0"/>
          </a:p>
          <a:p>
            <a:r>
              <a:rPr lang="es-ES" b="1" dirty="0"/>
              <a:t>Llevar un registro obligatorio que servirá para facilitar la inspección y control</a:t>
            </a:r>
          </a:p>
          <a:p>
            <a:pPr lvl="1"/>
            <a:r>
              <a:rPr lang="es-ES" b="1" dirty="0"/>
              <a:t>La cantidad de residuos gestionados, expresada en toneladas y en metros cúbicos.  El tipo de residuos, codificados</a:t>
            </a:r>
          </a:p>
          <a:p>
            <a:pPr lvl="1"/>
            <a:r>
              <a:rPr lang="es-ES" b="1" dirty="0"/>
              <a:t>La identificación del productor, del poseedor y de la obra de donde proceden,</a:t>
            </a:r>
          </a:p>
          <a:p>
            <a:pPr lvl="1"/>
            <a:r>
              <a:rPr lang="es-ES" b="1" dirty="0"/>
              <a:t>El método de gestión aplicado</a:t>
            </a:r>
          </a:p>
          <a:p>
            <a:pPr lvl="1"/>
            <a:r>
              <a:rPr lang="es-ES" b="1" dirty="0"/>
              <a:t>destinos de los productos y residuos resultantes de la actividad</a:t>
            </a:r>
          </a:p>
          <a:p>
            <a:r>
              <a:rPr lang="es-ES" b="1" dirty="0"/>
              <a:t>Poner a disposición de las administraciones públicas competentes, a petición de estas, la información contenida en el registro </a:t>
            </a:r>
          </a:p>
          <a:p>
            <a:r>
              <a:rPr lang="es-ES" b="1" dirty="0"/>
              <a:t>Extender al poseedor o al gestor que le entregue los </a:t>
            </a:r>
            <a:r>
              <a:rPr lang="es-ES" b="1" dirty="0" err="1"/>
              <a:t>RCDs</a:t>
            </a:r>
            <a:r>
              <a:rPr lang="es-ES" b="1" dirty="0"/>
              <a:t> los certificados acreditativos de la gestión de los residuos recibidos</a:t>
            </a:r>
          </a:p>
          <a:p>
            <a:pPr marL="0" indent="0" algn="ctr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473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E067D1-85C5-D371-940B-3F3CDD04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6632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B9B52-7882-82FB-CB7C-1AB6D0F9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El gestor que realice una operación solo de recogida, almacenamiento, transferencia o transporte, deberá emitir los certificados de la operación</a:t>
            </a:r>
          </a:p>
          <a:p>
            <a:r>
              <a:rPr lang="es-ES" b="1" dirty="0"/>
              <a:t>En el supuesto de que carezca de autorización para gestionar residuos peligrosos, deberá disponer de un procedimiento de admisión de residuos en la instalación</a:t>
            </a:r>
          </a:p>
          <a:p>
            <a:pPr marL="0" indent="0">
              <a:buNone/>
            </a:pPr>
            <a:r>
              <a:rPr lang="es-ES" b="1" dirty="0"/>
              <a:t>El proyectista de un proyecto en construcción, ingeniería u obra civil es aquel agente que se encarga de la Edificación y por encargo de un promotor, de redactar el plan de obra o “proyecto de obra”</a:t>
            </a:r>
          </a:p>
          <a:p>
            <a:pPr marL="0" indent="0">
              <a:buNone/>
            </a:pPr>
            <a:r>
              <a:rPr lang="es-ES" sz="2000" b="1" dirty="0"/>
              <a:t>Conforme al Real Decreto, un proyectista de obra:</a:t>
            </a:r>
          </a:p>
          <a:p>
            <a:r>
              <a:rPr lang="es-ES" b="1" dirty="0"/>
              <a:t>Estar en posesión de la titulación académica y profesional habilitante de arquitecto, arquitecto técnico, ingeniero o ingeniero técnico, según corresponda y cumpliendo las condiciones exigibles para el ejercicio de la profesión. </a:t>
            </a:r>
          </a:p>
          <a:p>
            <a:r>
              <a:rPr lang="es-ES" b="1" dirty="0"/>
              <a:t>Realizar sus funciones de redacción de proyectos conforme a la normativa vigente, según lo establecido en el contrato con el promotor. </a:t>
            </a:r>
          </a:p>
          <a:p>
            <a:r>
              <a:rPr lang="es-ES" b="1" dirty="0"/>
              <a:t>Acordar con el promotor de la obra, la contratación de otros proyectistas y colaboraciones parciales para la redacción del proyecto.</a:t>
            </a:r>
          </a:p>
        </p:txBody>
      </p:sp>
    </p:spTree>
    <p:extLst>
      <p:ext uri="{BB962C8B-B14F-4D97-AF65-F5344CB8AC3E}">
        <p14:creationId xmlns:p14="http://schemas.microsoft.com/office/powerpoint/2010/main" val="240248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E97FA1B-E801-7D7C-4E4D-9B2321D20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0" y="160943"/>
            <a:ext cx="8460941" cy="6508417"/>
          </a:xfrm>
        </p:spPr>
      </p:pic>
    </p:spTree>
    <p:extLst>
      <p:ext uri="{BB962C8B-B14F-4D97-AF65-F5344CB8AC3E}">
        <p14:creationId xmlns:p14="http://schemas.microsoft.com/office/powerpoint/2010/main" val="65675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E5871-891E-FF61-45E4-D4E09E94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/>
          <a:lstStyle/>
          <a:p>
            <a:pPr marL="0" indent="0" algn="ctr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sz="2400" b="1" dirty="0"/>
              <a:t>Obra menor: licencia urbanística </a:t>
            </a:r>
          </a:p>
          <a:p>
            <a:r>
              <a:rPr lang="es-ES" b="1" dirty="0"/>
              <a:t>La licencia de obra menor es un documento que autoriza las obras de tipo menor en viviendas y locales comerciales.</a:t>
            </a:r>
          </a:p>
          <a:p>
            <a:r>
              <a:rPr lang="es-ES" b="1" dirty="0"/>
              <a:t>Esto significa que hasta que no se disponga de este permiso, no es posible llevar a cabo la reforma.</a:t>
            </a:r>
          </a:p>
          <a:p>
            <a:r>
              <a:rPr lang="es-ES" b="1" dirty="0"/>
              <a:t>La condición principal que ha de tener una obra menor, es que no esté asociada a un proyecto de construcción.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6299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icla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264696" cy="672149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3468" y="0"/>
            <a:ext cx="9267468" cy="693430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3F9ED-0746-C4E2-30D0-8F4011DC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6"/>
            <a:ext cx="828092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es-ES" sz="2200" b="1" dirty="0"/>
              <a:t>Hay muchas obras o reformas que requieren un permiso de obra menor, entre las más frecuentes se encuentran las siguientes: </a:t>
            </a:r>
          </a:p>
          <a:p>
            <a:pPr marL="0" indent="0" algn="ctr">
              <a:buNone/>
            </a:pPr>
            <a:endParaRPr lang="es-ES" b="1" dirty="0"/>
          </a:p>
          <a:p>
            <a:r>
              <a:rPr lang="es-ES" b="1" dirty="0"/>
              <a:t>Colocar molduras en el techo. </a:t>
            </a:r>
          </a:p>
          <a:p>
            <a:r>
              <a:rPr lang="es-ES" b="1" dirty="0"/>
              <a:t>Instalar o sustituir las puertas o las ventanas. </a:t>
            </a:r>
          </a:p>
          <a:p>
            <a:r>
              <a:rPr lang="es-ES" b="1" dirty="0"/>
              <a:t>Suprimir ciertas barreras arquitectónicas. </a:t>
            </a:r>
          </a:p>
          <a:p>
            <a:r>
              <a:rPr lang="es-ES" b="1" dirty="0"/>
              <a:t>Instalaciones de aire acondicionado o calefacción. </a:t>
            </a:r>
          </a:p>
          <a:p>
            <a:r>
              <a:rPr lang="es-ES" b="1" dirty="0"/>
              <a:t>Reemplazar la instalación de fontanería y electricidad. </a:t>
            </a:r>
          </a:p>
          <a:p>
            <a:r>
              <a:rPr lang="es-ES" b="1" dirty="0"/>
              <a:t>Hacer cambios en el suelo, como, por ejemplo, poner suelo laminado. </a:t>
            </a:r>
          </a:p>
          <a:p>
            <a:r>
              <a:rPr lang="es-ES" b="1" dirty="0"/>
              <a:t>Pinturas en la fachada.</a:t>
            </a:r>
          </a:p>
          <a:p>
            <a:r>
              <a:rPr lang="es-ES" b="1" dirty="0"/>
              <a:t>Adaptar la propiedad a los requerimientos de una persona con movilidad reducida. </a:t>
            </a:r>
          </a:p>
          <a:p>
            <a:r>
              <a:rPr lang="es-ES" b="1" dirty="0"/>
              <a:t>En cualquier caso, se aconseja acudir al ayuntamiento o consultar a un profesional para saber, con exactitud, si es necesario solicitar un permiso para la reforma que se va a realizar.</a:t>
            </a:r>
          </a:p>
        </p:txBody>
      </p:sp>
    </p:spTree>
    <p:extLst>
      <p:ext uri="{BB962C8B-B14F-4D97-AF65-F5344CB8AC3E}">
        <p14:creationId xmlns:p14="http://schemas.microsoft.com/office/powerpoint/2010/main" val="6034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33B35C-1A53-DA97-C187-9C4B1B4FA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986"/>
            <a:ext cx="7344815" cy="6430028"/>
          </a:xfrm>
        </p:spPr>
      </p:pic>
    </p:spTree>
    <p:extLst>
      <p:ext uri="{BB962C8B-B14F-4D97-AF65-F5344CB8AC3E}">
        <p14:creationId xmlns:p14="http://schemas.microsoft.com/office/powerpoint/2010/main" val="204055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92A35-529A-B265-D35E-13E71C6E5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0"/>
            <a:ext cx="8424936" cy="6597352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b="1" dirty="0"/>
              <a:t>Las licencias de obra menor suelen incluirse en los trámites relacionados con el área de urbanismo, por lo que pueden solicitarse en las oficinas municipales del Ayuntamiento</a:t>
            </a:r>
          </a:p>
          <a:p>
            <a:pPr marL="0" indent="0">
              <a:buNone/>
            </a:pPr>
            <a:r>
              <a:rPr lang="es-ES" b="1" dirty="0"/>
              <a:t>también es posible hacer la solicitud del permiso a través de la web o sede electrónica de cada Ayuntamiento.</a:t>
            </a:r>
          </a:p>
          <a:p>
            <a:pPr marL="0" indent="0">
              <a:buNone/>
            </a:pPr>
            <a:r>
              <a:rPr lang="es-ES" b="1" dirty="0"/>
              <a:t>hay que contar con la documentación necesaria para poder obtener la licencia.</a:t>
            </a:r>
          </a:p>
          <a:p>
            <a:pPr marL="0" indent="0">
              <a:buNone/>
            </a:pPr>
            <a:r>
              <a:rPr lang="es-ES" b="1" dirty="0"/>
              <a:t>es importante reunir todos los requisitos solicitados por el Ayuntamiento</a:t>
            </a:r>
          </a:p>
          <a:p>
            <a:r>
              <a:rPr lang="es-ES" b="1" dirty="0"/>
              <a:t>Fotocopia del DNI o NIF. </a:t>
            </a:r>
          </a:p>
          <a:p>
            <a:r>
              <a:rPr lang="es-ES" b="1" dirty="0"/>
              <a:t>Modelo de la solicitud correspondiente. </a:t>
            </a:r>
          </a:p>
          <a:p>
            <a:r>
              <a:rPr lang="es-ES" b="1" dirty="0"/>
              <a:t>Copia del ingreso de autoliquidación de la tasa e impuesto. </a:t>
            </a:r>
          </a:p>
          <a:p>
            <a:r>
              <a:rPr lang="es-ES" b="1" dirty="0"/>
              <a:t>Dirección del lugar de la construcción. </a:t>
            </a:r>
          </a:p>
          <a:p>
            <a:r>
              <a:rPr lang="es-ES" b="1" dirty="0"/>
              <a:t>Plano del emplazamiento. </a:t>
            </a:r>
          </a:p>
          <a:p>
            <a:r>
              <a:rPr lang="es-ES" b="1" dirty="0"/>
              <a:t>Memoria que describa las remodelaciones que se realizarán, para que la administración pueda calcular el plazo de caducidad de la licencia.</a:t>
            </a:r>
          </a:p>
          <a:p>
            <a:r>
              <a:rPr lang="es-ES" b="1" dirty="0"/>
              <a:t>Presupuesto con partidas, como el realizado por un técnico</a:t>
            </a:r>
          </a:p>
          <a:p>
            <a:r>
              <a:rPr lang="es-ES" b="1" dirty="0"/>
              <a:t>justificante o título de la propiedad</a:t>
            </a:r>
          </a:p>
        </p:txBody>
      </p:sp>
    </p:spTree>
    <p:extLst>
      <p:ext uri="{BB962C8B-B14F-4D97-AF65-F5344CB8AC3E}">
        <p14:creationId xmlns:p14="http://schemas.microsoft.com/office/powerpoint/2010/main" val="1239457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C9ADCC-038B-706E-8741-D230CBA28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867A32A-F4DC-F3FC-66C2-7D45F4F82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/>
          </a:bodyPr>
          <a:lstStyle/>
          <a:p>
            <a:endParaRPr lang="es-ES" sz="2400" b="1" dirty="0"/>
          </a:p>
          <a:p>
            <a:r>
              <a:rPr lang="es-ES" sz="2400" b="1" dirty="0"/>
              <a:t>Principios de los sistemas de gestión de la calidad (SGC)</a:t>
            </a:r>
          </a:p>
          <a:p>
            <a:r>
              <a:rPr lang="es-ES" sz="2400" b="1" dirty="0"/>
              <a:t>Los ocho principios de gestión de la calidad son los siguientes:</a:t>
            </a:r>
          </a:p>
          <a:p>
            <a:endParaRPr lang="es-E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1: Enfoque al Cliente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tx1">
                    <a:tint val="75000"/>
                  </a:schemeClr>
                </a:solidFill>
              </a:rPr>
              <a:t>Las empresas dependen de sus clientes</a:t>
            </a:r>
            <a:r>
              <a:rPr lang="es-ES" sz="1800" b="1" dirty="0"/>
              <a:t>, </a:t>
            </a:r>
            <a:r>
              <a:rPr lang="es-ES" sz="1800" b="1" dirty="0">
                <a:solidFill>
                  <a:schemeClr val="tx1">
                    <a:tint val="75000"/>
                  </a:schemeClr>
                </a:solidFill>
              </a:rPr>
              <a:t>deben atender sus necesidades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2: Liderazgo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El liderazgo es una cadena que afecta a todos los directivos de una empresa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3: Participación del personal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El personal es la esencia de la empresa. </a:t>
            </a:r>
            <a:r>
              <a:rPr lang="es-ES" b="1" dirty="0"/>
              <a:t>La motivación del personal es clave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4: Enfoque basado en procesos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El resultado es mejor gestionando actividades y recursos como un proceso </a:t>
            </a:r>
          </a:p>
          <a:p>
            <a:pPr lvl="1" algn="l"/>
            <a:endParaRPr lang="es-ES" sz="1800" b="1" dirty="0"/>
          </a:p>
          <a:p>
            <a:pPr lvl="1" algn="l"/>
            <a:endParaRPr lang="es-ES" sz="1800" b="1" dirty="0">
              <a:solidFill>
                <a:schemeClr val="tx1">
                  <a:tint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9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8F156-4691-DF5F-29B5-20BB29B0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0486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5: Enfoque de sistema para la gestión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Identificar y gestionar los procesos relacionados como un sistema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1" dirty="0"/>
              <a:t>Principio 6: Mejora continua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1800" b="1" dirty="0"/>
              <a:t>La mejora continua de los procesos se consigue con el ciclo PHVA (Planificar, Hacer, Verificar y Actuar), para mejorar.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Principio 7: Enfoque basado en hechos para la toma de decisión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1" dirty="0"/>
              <a:t>Las decisiones se basan en el análisis de los datos y la información.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Principio 8: Relaciones mutuamente beneficiosas con el proveedor</a:t>
            </a:r>
          </a:p>
          <a:p>
            <a:pPr lvl="1"/>
            <a:r>
              <a:rPr lang="es-ES" sz="1800" b="1" dirty="0"/>
              <a:t>Una empresa y sus proveedores son interdependientes, y es una relación beneficiosa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0168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839" y="908720"/>
            <a:ext cx="8798285" cy="50734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6A587-D4B1-C6EA-B2DB-3007D9A2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Documentación del sistema de la calidad</a:t>
            </a:r>
          </a:p>
          <a:p>
            <a:pPr marL="0" indent="0" algn="ctr">
              <a:buNone/>
            </a:pPr>
            <a:r>
              <a:rPr lang="es-ES" sz="2000" b="1" dirty="0"/>
              <a:t>Los documentos obligatorios que exige la norma ISO 9001:2015 son: </a:t>
            </a:r>
          </a:p>
          <a:p>
            <a:r>
              <a:rPr lang="es-ES" b="1" dirty="0"/>
              <a:t>Información documentada en la medida necesaria para tener confianza en que los procesos se están llevando a cabo según lo previsto </a:t>
            </a:r>
          </a:p>
          <a:p>
            <a:r>
              <a:rPr lang="es-ES" b="1" dirty="0"/>
              <a:t>Prueba de la idoneidad para el propósito de controlar y medir los recursos</a:t>
            </a:r>
          </a:p>
          <a:p>
            <a:r>
              <a:rPr lang="es-ES" b="1" dirty="0"/>
              <a:t>Pruebas de la base utilizada para la calibración de los recursos de seguimiento y medición (cuando no existan normas internacionales o nacionales) </a:t>
            </a:r>
          </a:p>
          <a:p>
            <a:r>
              <a:rPr lang="es-ES" b="1" dirty="0"/>
              <a:t>Evidencia de la competencia de la(s) persona(s) que realiza(n) trabajos bajo el control de la organización que afectan al rendimiento y la eficacia del SGC</a:t>
            </a:r>
          </a:p>
          <a:p>
            <a:r>
              <a:rPr lang="es-ES" b="1" dirty="0"/>
              <a:t>Resultados de la revisión y nuevos requisitos para los productos y servicios </a:t>
            </a:r>
          </a:p>
          <a:p>
            <a:r>
              <a:rPr lang="es-ES" b="1" dirty="0"/>
              <a:t>Registros necesarios para demostrar que se han cumplido los requisitos de diseño y desarrollo </a:t>
            </a:r>
          </a:p>
          <a:p>
            <a:r>
              <a:rPr lang="es-ES" b="1" dirty="0"/>
              <a:t>Registros sobre las aportaciones de diseño y desarrollo </a:t>
            </a:r>
          </a:p>
          <a:p>
            <a:r>
              <a:rPr lang="es-ES" b="1" dirty="0"/>
              <a:t>Registros de las actividades de los controles de diseño y desarrollo </a:t>
            </a:r>
          </a:p>
          <a:p>
            <a:r>
              <a:rPr lang="es-ES" b="1" dirty="0"/>
              <a:t>Registros de los resultados de diseño y desarrollo</a:t>
            </a:r>
          </a:p>
        </p:txBody>
      </p:sp>
    </p:spTree>
    <p:extLst>
      <p:ext uri="{BB962C8B-B14F-4D97-AF65-F5344CB8AC3E}">
        <p14:creationId xmlns:p14="http://schemas.microsoft.com/office/powerpoint/2010/main" val="182092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5D64C4A-C7E0-C716-9AE6-7645CFEF8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352928" cy="648072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Los cambios de diseño y desarrollo, incluyendo los resultados de la revisión y la autorización de los cambios y las acciones necesarias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Registros de la evaluación, la selección, el seguimiento del rendimiento y la reevaluación de los proveedores externos, así como las acciones derivadas de estas actividades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Prueba de la identificación única de los productos cuando la trazabilidad es un requisito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Registros de los bienes del cliente o del proveedor externo que se pierdan, se dañen o se consideren inadecuados para su uso y de su comunicación al propietario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Los resultados de la revisión de los cambios para la producción o la prestación de servicios, las personas que autorizan el cambio y las medidas necesarias adoptadas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Registros de la liberación autorizada de productos y servicios para su entrega al cliente, incluyendo los criterios de aceptación y la trazabilidad hasta la persona o personas autorizadas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Registros de las no conformidades, las acciones tomadas, las concesiones obtenidas y la identificación de la autoridad que decide la acción con respecto a la no conformidad</a:t>
            </a:r>
          </a:p>
        </p:txBody>
      </p:sp>
    </p:spTree>
    <p:extLst>
      <p:ext uri="{BB962C8B-B14F-4D97-AF65-F5344CB8AC3E}">
        <p14:creationId xmlns:p14="http://schemas.microsoft.com/office/powerpoint/2010/main" val="168759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EA202A8-6801-6AD0-AD6D-AFE10FEEF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4006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Resultados de la evaluación del rendimiento y la eficacia del SGC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Pruebas de la aplicación del programa de auditoría y de los resultados de la misma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Pruebas de los resultados de las revisiones de gestión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Evidencia de la naturaleza de las no conformidades y de las acciones subsecuentes tomadas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Resultados de cualquier acción correctiva</a:t>
            </a:r>
          </a:p>
        </p:txBody>
      </p:sp>
    </p:spTree>
    <p:extLst>
      <p:ext uri="{BB962C8B-B14F-4D97-AF65-F5344CB8AC3E}">
        <p14:creationId xmlns:p14="http://schemas.microsoft.com/office/powerpoint/2010/main" val="3074570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798</TotalTime>
  <Words>2011</Words>
  <Application>Microsoft Office PowerPoint</Application>
  <PresentationFormat>Presentación en pantalla (4:3)</PresentationFormat>
  <Paragraphs>168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Century Gothic</vt:lpstr>
      <vt:lpstr>Malla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Miguel Angel M</cp:lastModifiedBy>
  <cp:revision>10</cp:revision>
  <dcterms:created xsi:type="dcterms:W3CDTF">2024-02-24T08:14:33Z</dcterms:created>
  <dcterms:modified xsi:type="dcterms:W3CDTF">2024-03-11T18:41:18Z</dcterms:modified>
</cp:coreProperties>
</file>